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4" r:id="rId7"/>
    <p:sldId id="266" r:id="rId8"/>
    <p:sldId id="268" r:id="rId9"/>
    <p:sldId id="265" r:id="rId10"/>
    <p:sldId id="269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>
      <p:cViewPr varScale="1">
        <p:scale>
          <a:sx n="109" d="100"/>
          <a:sy n="109" d="100"/>
        </p:scale>
        <p:origin x="7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FruktDie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99"/>
          <p:cNvGrpSpPr>
            <a:grpSpLocks/>
          </p:cNvGrpSpPr>
          <p:nvPr/>
        </p:nvGrpSpPr>
        <p:grpSpPr bwMode="auto">
          <a:xfrm>
            <a:off x="3197225" y="0"/>
            <a:ext cx="547688" cy="990600"/>
            <a:chOff x="768" y="1700"/>
            <a:chExt cx="405" cy="2620"/>
          </a:xfrm>
        </p:grpSpPr>
        <p:sp>
          <p:nvSpPr>
            <p:cNvPr id="6" name="Rectangle 200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ru-RU" altLang="ru-RU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ru-RU" altLang="ru-RU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8" name="Group 254"/>
          <p:cNvGrpSpPr>
            <a:grpSpLocks/>
          </p:cNvGrpSpPr>
          <p:nvPr/>
        </p:nvGrpSpPr>
        <p:grpSpPr bwMode="auto">
          <a:xfrm>
            <a:off x="-11113" y="203200"/>
            <a:ext cx="9155113" cy="547688"/>
            <a:chOff x="-7" y="403"/>
            <a:chExt cx="5767" cy="345"/>
          </a:xfrm>
        </p:grpSpPr>
        <p:grpSp>
          <p:nvGrpSpPr>
            <p:cNvPr id="9" name="Group 219"/>
            <p:cNvGrpSpPr>
              <a:grpSpLocks/>
            </p:cNvGrpSpPr>
            <p:nvPr/>
          </p:nvGrpSpPr>
          <p:grpSpPr bwMode="auto">
            <a:xfrm rot="5400000">
              <a:off x="488" y="-92"/>
              <a:ext cx="345" cy="1336"/>
              <a:chOff x="768" y="1700"/>
              <a:chExt cx="405" cy="2620"/>
            </a:xfrm>
          </p:grpSpPr>
          <p:sp>
            <p:nvSpPr>
              <p:cNvPr id="13" name="Rectangle 220"/>
              <p:cNvSpPr>
                <a:spLocks noChangeArrowheads="1"/>
              </p:cNvSpPr>
              <p:nvPr/>
            </p:nvSpPr>
            <p:spPr bwMode="gray">
              <a:xfrm>
                <a:off x="768" y="1700"/>
                <a:ext cx="95" cy="2620"/>
              </a:xfrm>
              <a:prstGeom prst="rect">
                <a:avLst/>
              </a:prstGeom>
              <a:solidFill>
                <a:srgbClr val="FDD903">
                  <a:alpha val="30196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ru-RU" altLang="ru-RU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" name="Rectangle 221"/>
              <p:cNvSpPr>
                <a:spLocks noChangeArrowheads="1"/>
              </p:cNvSpPr>
              <p:nvPr/>
            </p:nvSpPr>
            <p:spPr bwMode="gray">
              <a:xfrm>
                <a:off x="912" y="1700"/>
                <a:ext cx="261" cy="2620"/>
              </a:xfrm>
              <a:prstGeom prst="rect">
                <a:avLst/>
              </a:prstGeom>
              <a:solidFill>
                <a:srgbClr val="FDD903">
                  <a:alpha val="30196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ru-RU" altLang="ru-RU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" name="Group 245"/>
            <p:cNvGrpSpPr>
              <a:grpSpLocks/>
            </p:cNvGrpSpPr>
            <p:nvPr/>
          </p:nvGrpSpPr>
          <p:grpSpPr bwMode="auto">
            <a:xfrm rot="5400000">
              <a:off x="3397" y="-1615"/>
              <a:ext cx="345" cy="4381"/>
              <a:chOff x="768" y="1700"/>
              <a:chExt cx="405" cy="2620"/>
            </a:xfrm>
          </p:grpSpPr>
          <p:sp>
            <p:nvSpPr>
              <p:cNvPr id="11" name="Rectangle 246"/>
              <p:cNvSpPr>
                <a:spLocks noChangeArrowheads="1"/>
              </p:cNvSpPr>
              <p:nvPr/>
            </p:nvSpPr>
            <p:spPr bwMode="gray">
              <a:xfrm>
                <a:off x="768" y="1700"/>
                <a:ext cx="95" cy="2620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ru-RU" altLang="ru-RU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" name="Rectangle 247"/>
              <p:cNvSpPr>
                <a:spLocks noChangeArrowheads="1"/>
              </p:cNvSpPr>
              <p:nvPr/>
            </p:nvSpPr>
            <p:spPr bwMode="gray">
              <a:xfrm>
                <a:off x="912" y="1700"/>
                <a:ext cx="261" cy="2620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ru-RU" altLang="ru-RU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5" name="Group 203"/>
          <p:cNvGrpSpPr>
            <a:grpSpLocks/>
          </p:cNvGrpSpPr>
          <p:nvPr/>
        </p:nvGrpSpPr>
        <p:grpSpPr bwMode="auto">
          <a:xfrm>
            <a:off x="5392738" y="0"/>
            <a:ext cx="547687" cy="990600"/>
            <a:chOff x="768" y="1700"/>
            <a:chExt cx="405" cy="2620"/>
          </a:xfrm>
        </p:grpSpPr>
        <p:sp>
          <p:nvSpPr>
            <p:cNvPr id="16" name="Rectangle 204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ru-RU" altLang="ru-RU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Rectangle 205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ru-RU" altLang="ru-RU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8" name="Group 181"/>
          <p:cNvGrpSpPr>
            <a:grpSpLocks/>
          </p:cNvGrpSpPr>
          <p:nvPr/>
        </p:nvGrpSpPr>
        <p:grpSpPr bwMode="auto">
          <a:xfrm rot="10800000">
            <a:off x="142875" y="-7938"/>
            <a:ext cx="461963" cy="6858001"/>
            <a:chOff x="768" y="1700"/>
            <a:chExt cx="405" cy="2620"/>
          </a:xfrm>
        </p:grpSpPr>
        <p:sp>
          <p:nvSpPr>
            <p:cNvPr id="19" name="Rectangle 182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DD903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ru-RU" altLang="ru-RU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" name="Rectangle 183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DD903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ru-RU" altLang="ru-RU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1" name="Group 215"/>
          <p:cNvGrpSpPr>
            <a:grpSpLocks/>
          </p:cNvGrpSpPr>
          <p:nvPr/>
        </p:nvGrpSpPr>
        <p:grpSpPr bwMode="auto">
          <a:xfrm>
            <a:off x="7853363" y="0"/>
            <a:ext cx="547687" cy="990600"/>
            <a:chOff x="768" y="1700"/>
            <a:chExt cx="405" cy="2620"/>
          </a:xfrm>
        </p:grpSpPr>
        <p:sp>
          <p:nvSpPr>
            <p:cNvPr id="22" name="Rectangle 216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ru-RU" altLang="ru-RU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ru-RU" altLang="ru-RU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4" name="Group 195"/>
          <p:cNvGrpSpPr>
            <a:grpSpLocks/>
          </p:cNvGrpSpPr>
          <p:nvPr/>
        </p:nvGrpSpPr>
        <p:grpSpPr bwMode="auto">
          <a:xfrm>
            <a:off x="1225550" y="0"/>
            <a:ext cx="547688" cy="6858000"/>
            <a:chOff x="768" y="1700"/>
            <a:chExt cx="405" cy="2620"/>
          </a:xfrm>
        </p:grpSpPr>
        <p:sp>
          <p:nvSpPr>
            <p:cNvPr id="25" name="Rectangle 196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DD903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ru-RU" altLang="ru-RU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Rectangle 197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DD903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ru-RU" altLang="ru-RU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7" name="Group 233"/>
          <p:cNvGrpSpPr>
            <a:grpSpLocks/>
          </p:cNvGrpSpPr>
          <p:nvPr/>
        </p:nvGrpSpPr>
        <p:grpSpPr bwMode="auto">
          <a:xfrm rot="5400000">
            <a:off x="775494" y="3061493"/>
            <a:ext cx="547688" cy="2120901"/>
            <a:chOff x="768" y="1700"/>
            <a:chExt cx="405" cy="2620"/>
          </a:xfrm>
        </p:grpSpPr>
        <p:sp>
          <p:nvSpPr>
            <p:cNvPr id="28" name="Rectangle 234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DD903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ru-RU" altLang="ru-RU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" name="Rectangle 235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DD903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ru-RU" altLang="ru-RU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0" name="Group 237"/>
          <p:cNvGrpSpPr>
            <a:grpSpLocks/>
          </p:cNvGrpSpPr>
          <p:nvPr/>
        </p:nvGrpSpPr>
        <p:grpSpPr bwMode="auto">
          <a:xfrm rot="5400000">
            <a:off x="775494" y="4414043"/>
            <a:ext cx="547688" cy="2120901"/>
            <a:chOff x="768" y="1700"/>
            <a:chExt cx="405" cy="2620"/>
          </a:xfrm>
        </p:grpSpPr>
        <p:sp>
          <p:nvSpPr>
            <p:cNvPr id="31" name="Rectangle 238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DD903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ru-RU" altLang="ru-RU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" name="Rectangle 239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DD903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ru-RU" altLang="ru-RU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33" name="Picture 3" descr="C:\Documents and Settings\Admin\Рабочий стол\fruits0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4097338"/>
            <a:ext cx="3589338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966788"/>
            <a:ext cx="8459787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1073150"/>
            <a:ext cx="8297862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09516" y="3307336"/>
            <a:ext cx="6260232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65389" y="5118046"/>
            <a:ext cx="6400800" cy="5536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013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139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K:\ProPowerPoint\Шаблоны\В работе\FruktDietaSli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403350" y="333375"/>
            <a:ext cx="6408738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331913" y="1600200"/>
            <a:ext cx="7561262" cy="50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grpSp>
        <p:nvGrpSpPr>
          <p:cNvPr id="8" name="Group 80"/>
          <p:cNvGrpSpPr>
            <a:grpSpLocks/>
          </p:cNvGrpSpPr>
          <p:nvPr/>
        </p:nvGrpSpPr>
        <p:grpSpPr bwMode="auto">
          <a:xfrm>
            <a:off x="152400" y="0"/>
            <a:ext cx="457200" cy="6858000"/>
            <a:chOff x="768" y="1700"/>
            <a:chExt cx="405" cy="2620"/>
          </a:xfrm>
        </p:grpSpPr>
        <p:sp>
          <p:nvSpPr>
            <p:cNvPr id="1053" name="Rectangle 81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DD903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ru-RU" altLang="ru-RU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4" name="Rectangle 82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DD903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ru-RU" altLang="ru-RU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89"/>
          <p:cNvGrpSpPr>
            <a:grpSpLocks/>
          </p:cNvGrpSpPr>
          <p:nvPr/>
        </p:nvGrpSpPr>
        <p:grpSpPr bwMode="auto">
          <a:xfrm>
            <a:off x="1905000" y="0"/>
            <a:ext cx="642938" cy="285750"/>
            <a:chOff x="768" y="1700"/>
            <a:chExt cx="405" cy="2620"/>
          </a:xfrm>
        </p:grpSpPr>
        <p:sp>
          <p:nvSpPr>
            <p:cNvPr id="1051" name="Rectangle 90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ru-RU" altLang="ru-RU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2" name="Rectangle 91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ru-RU" altLang="ru-RU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Group 92"/>
          <p:cNvGrpSpPr>
            <a:grpSpLocks/>
          </p:cNvGrpSpPr>
          <p:nvPr/>
        </p:nvGrpSpPr>
        <p:grpSpPr bwMode="auto">
          <a:xfrm>
            <a:off x="3810000" y="0"/>
            <a:ext cx="642938" cy="285750"/>
            <a:chOff x="768" y="1700"/>
            <a:chExt cx="405" cy="2620"/>
          </a:xfrm>
        </p:grpSpPr>
        <p:sp>
          <p:nvSpPr>
            <p:cNvPr id="1049" name="Rectangle 93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ru-RU" altLang="ru-RU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0" name="Rectangle 94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ru-RU" altLang="ru-RU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Group 95"/>
          <p:cNvGrpSpPr>
            <a:grpSpLocks/>
          </p:cNvGrpSpPr>
          <p:nvPr/>
        </p:nvGrpSpPr>
        <p:grpSpPr bwMode="auto">
          <a:xfrm>
            <a:off x="5791200" y="0"/>
            <a:ext cx="642938" cy="285750"/>
            <a:chOff x="768" y="1700"/>
            <a:chExt cx="405" cy="2620"/>
          </a:xfrm>
        </p:grpSpPr>
        <p:sp>
          <p:nvSpPr>
            <p:cNvPr id="1047" name="Rectangle 96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ru-RU" altLang="ru-RU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8" name="Rectangle 97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ru-RU" altLang="ru-RU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033" name="Group 98"/>
          <p:cNvGrpSpPr>
            <a:grpSpLocks/>
          </p:cNvGrpSpPr>
          <p:nvPr/>
        </p:nvGrpSpPr>
        <p:grpSpPr bwMode="auto">
          <a:xfrm>
            <a:off x="8283575" y="-9525"/>
            <a:ext cx="642938" cy="304800"/>
            <a:chOff x="768" y="1700"/>
            <a:chExt cx="405" cy="2620"/>
          </a:xfrm>
        </p:grpSpPr>
        <p:sp>
          <p:nvSpPr>
            <p:cNvPr id="1045" name="Rectangle 99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ru-RU" altLang="ru-RU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6" name="Rectangle 100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ru-RU" altLang="ru-RU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3" name="Group 71"/>
          <p:cNvGrpSpPr>
            <a:grpSpLocks/>
          </p:cNvGrpSpPr>
          <p:nvPr/>
        </p:nvGrpSpPr>
        <p:grpSpPr bwMode="auto">
          <a:xfrm rot="-5400000">
            <a:off x="246062" y="2103438"/>
            <a:ext cx="550863" cy="1042988"/>
            <a:chOff x="1060" y="0"/>
            <a:chExt cx="394" cy="4320"/>
          </a:xfrm>
        </p:grpSpPr>
        <p:sp>
          <p:nvSpPr>
            <p:cNvPr id="1043" name="Rectangle 72"/>
            <p:cNvSpPr>
              <a:spLocks noChangeArrowheads="1"/>
            </p:cNvSpPr>
            <p:nvPr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rgbClr val="FDD903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ru-RU" altLang="ru-RU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4" name="Rectangle 73"/>
            <p:cNvSpPr>
              <a:spLocks noChangeArrowheads="1"/>
            </p:cNvSpPr>
            <p:nvPr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rgbClr val="FDD903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ru-RU" altLang="ru-RU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6" name="Group 104"/>
          <p:cNvGrpSpPr>
            <a:grpSpLocks/>
          </p:cNvGrpSpPr>
          <p:nvPr/>
        </p:nvGrpSpPr>
        <p:grpSpPr bwMode="auto">
          <a:xfrm rot="-5400000">
            <a:off x="246063" y="4368800"/>
            <a:ext cx="550862" cy="1042988"/>
            <a:chOff x="1060" y="0"/>
            <a:chExt cx="394" cy="4320"/>
          </a:xfrm>
        </p:grpSpPr>
        <p:sp>
          <p:nvSpPr>
            <p:cNvPr id="1041" name="Rectangle 105"/>
            <p:cNvSpPr>
              <a:spLocks noChangeArrowheads="1"/>
            </p:cNvSpPr>
            <p:nvPr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rgbClr val="FDD903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ru-RU" altLang="ru-RU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2" name="Rectangle 106"/>
            <p:cNvSpPr>
              <a:spLocks noChangeArrowheads="1"/>
            </p:cNvSpPr>
            <p:nvPr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rgbClr val="FDD903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ru-RU" altLang="ru-RU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2051" name="Picture 3" descr="C:\Documents and Settings\Admin\Рабочий стол\fruits02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38" y="5732463"/>
            <a:ext cx="138588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025" y="395288"/>
            <a:ext cx="1008063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395288"/>
            <a:ext cx="919162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9" name="TextBox 6"/>
          <p:cNvSpPr txBox="1">
            <a:spLocks noChangeArrowheads="1"/>
          </p:cNvSpPr>
          <p:nvPr/>
        </p:nvSpPr>
        <p:spPr bwMode="auto">
          <a:xfrm>
            <a:off x="-11113" y="6583363"/>
            <a:ext cx="1552576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ru-RU" sz="1300">
                <a:solidFill>
                  <a:srgbClr val="EBF1DE"/>
                </a:solidFill>
                <a:latin typeface="Agency FB" panose="020B0503020202020204" pitchFamily="34" charset="0"/>
              </a:rPr>
              <a:t>ProPowerPoint.ru</a:t>
            </a:r>
            <a:endParaRPr lang="ru-RU" altLang="ru-RU" sz="1300">
              <a:solidFill>
                <a:srgbClr val="EBF1DE"/>
              </a:solidFill>
              <a:latin typeface="Ariston" pitchFamily="66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052513" y="-11113"/>
            <a:ext cx="71437" cy="68580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   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Муниципальное бюджетное общеобразовательное учреждение «Новоаганская общеобразовательная средняя школа № 1»</a:t>
            </a:r>
            <a:endParaRPr lang="ru-RU" altLang="ru-RU" sz="18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556792"/>
            <a:ext cx="5127180" cy="57246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77641" y="4873225"/>
            <a:ext cx="59073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ПРИГОТОВЛЕНИЕ ГОРЯЧЕГО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ЗАВТРАКА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В ШКОЛЬНОЙ СТОЛОВОЙ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376289" y="6333133"/>
            <a:ext cx="6408738" cy="35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Новоаганск</a:t>
            </a:r>
            <a:endParaRPr lang="ru-RU" altLang="ru-RU" sz="1800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0" t="14928" r="20813" b="3237"/>
          <a:stretch/>
        </p:blipFill>
        <p:spPr>
          <a:xfrm flipH="1">
            <a:off x="7596336" y="5229201"/>
            <a:ext cx="1440158" cy="1512168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0355" y="1768914"/>
            <a:ext cx="59073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ПРИГОТОВЛЕНИЕ ГОРЯЧЕГО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ЗАВТРАКА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В ШКОЛЬНОЙ СТОЛОВОЙ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3868225"/>
            <a:ext cx="6768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kern="0" dirty="0" smtClean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СПАСИБО ЗА ВНИМАНИЕ!</a:t>
            </a:r>
            <a:endParaRPr lang="ru-RU" sz="2800" kern="0" dirty="0">
              <a:solidFill>
                <a:srgbClr val="70AD4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0" t="14928" r="20813" b="3237"/>
          <a:stretch/>
        </p:blipFill>
        <p:spPr>
          <a:xfrm flipH="1">
            <a:off x="7596336" y="5198094"/>
            <a:ext cx="1440158" cy="151216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361996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0" t="14928" r="20813" b="3237"/>
          <a:stretch/>
        </p:blipFill>
        <p:spPr>
          <a:xfrm flipH="1">
            <a:off x="7596336" y="5229201"/>
            <a:ext cx="1440158" cy="1512168"/>
          </a:xfrm>
          <a:prstGeom prst="round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43608" y="332656"/>
            <a:ext cx="67687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«Правильный </a:t>
            </a:r>
            <a:r>
              <a:rPr lang="ru-RU" sz="3200" b="1" u="sng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ЗАВТРАК</a:t>
            </a:r>
            <a:r>
              <a:rPr lang="ru-RU" sz="3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32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– </a:t>
            </a:r>
            <a:r>
              <a:rPr lang="ru-RU" sz="3200" b="1" kern="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залог хорошего дня!»</a:t>
            </a:r>
            <a:endParaRPr lang="ru-RU" sz="2000" kern="0" dirty="0">
              <a:solidFill>
                <a:srgbClr val="70AD4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pic>
        <p:nvPicPr>
          <p:cNvPr id="7" name="Рисунок 6" descr="C:\Users\User\Desktop\Каша\рисовая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3057525" cy="210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294564" y="1556792"/>
            <a:ext cx="4669924" cy="2356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u="sng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РИСОВАЯ КАША</a:t>
            </a:r>
            <a:endParaRPr lang="ru-RU" sz="1600" dirty="0" smtClean="0">
              <a:solidFill>
                <a:srgbClr val="003300"/>
              </a:solidFill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dirty="0" smtClean="0">
                <a:solidFill>
                  <a:srgbClr val="003300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История рисовой каши уходит в глубокую древность. Родиной риса является Азия: человек начал возделывать эту культуру около 4000 лет назад на территории современных Вьетнама и Таиланда. Постепенно рис приспосабливался к разным климатическим условиям и распространялся по всем материкам</a:t>
            </a:r>
            <a:r>
              <a:rPr lang="ru-RU" dirty="0" smtClean="0">
                <a:solidFill>
                  <a:srgbClr val="003300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200" dirty="0">
              <a:solidFill>
                <a:srgbClr val="003300"/>
              </a:solidFill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06651" y="3955926"/>
            <a:ext cx="7632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3300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Россию рис стал попадать в 15 веке за счет близости торговых путей «Восток-Европа» и назывался «</a:t>
            </a:r>
            <a:r>
              <a:rPr lang="ru-RU" sz="1600" dirty="0" err="1">
                <a:solidFill>
                  <a:srgbClr val="003300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сорочинское</a:t>
            </a:r>
            <a:r>
              <a:rPr lang="ru-RU" sz="1600" dirty="0">
                <a:solidFill>
                  <a:srgbClr val="003300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пшено». Это название просуществовало почти до конца 19 века и только потом сменилось на «рис». В России рисовая каша чаще всего варится на молоке, нередко с добавлением сахара. Сваренная на воде может служить начинкой для пирогов или для пирожков, или гарниром к другим блюдам.</a:t>
            </a:r>
          </a:p>
        </p:txBody>
      </p:sp>
    </p:spTree>
    <p:extLst>
      <p:ext uri="{BB962C8B-B14F-4D97-AF65-F5344CB8AC3E}">
        <p14:creationId xmlns:p14="http://schemas.microsoft.com/office/powerpoint/2010/main" val="94698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3375"/>
            <a:ext cx="6768752" cy="935038"/>
          </a:xfrm>
        </p:spPr>
        <p:txBody>
          <a:bodyPr/>
          <a:lstStyle/>
          <a:p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ea typeface="+mn-ea"/>
                <a:cs typeface="+mn-cs"/>
              </a:rPr>
              <a:t>Состав и польза рисовой каши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0" t="14928" r="20813" b="3237"/>
          <a:stretch/>
        </p:blipFill>
        <p:spPr>
          <a:xfrm flipH="1">
            <a:off x="7596336" y="5229201"/>
            <a:ext cx="1440158" cy="1512168"/>
          </a:xfrm>
          <a:prstGeom prst="round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59632" y="1556792"/>
            <a:ext cx="7632848" cy="246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3300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srgbClr val="003300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рисовой каше содержится множество необходимых организму микроэлементов и витаминов: B, E, Н, PP, </a:t>
            </a:r>
            <a:r>
              <a:rPr lang="ru-RU" sz="1600" dirty="0" smtClean="0">
                <a:solidFill>
                  <a:srgbClr val="003300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магний, </a:t>
            </a:r>
            <a:r>
              <a:rPr lang="ru-RU" sz="1600" dirty="0">
                <a:solidFill>
                  <a:srgbClr val="003300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калий, фосфор, железо, кальций, цинк и даже селен. Рисовую кашу также называют кашей красоты: ее регулярное употребление улучшает состояние кожи, волос и ногтей. И, что немаловажно, при термообработке рис сохраняет в себе всю пользу. употребление этого блюда улучшает работу суставов, укрепляет нервную систему, способствует нормализации обмена веществ, выводит из организма токсины, а также повышает устойчивость организма к стрессам и улучшает деятельность мозга.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6220" t="5530" r="-399" b="70801"/>
          <a:stretch/>
        </p:blipFill>
        <p:spPr>
          <a:xfrm>
            <a:off x="2843808" y="4034824"/>
            <a:ext cx="3456384" cy="26525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84799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Процесс приготовления горячего завтрака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56631" y="1484784"/>
            <a:ext cx="4160439" cy="167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Приготовление </a:t>
            </a:r>
            <a:r>
              <a:rPr lang="ru-RU" sz="1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каши рисовой</a:t>
            </a: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solidFill>
                  <a:srgbClr val="003300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Сначала готовим необходимое количество продуктов. Предварительно необходимо промыть рисовую </a:t>
            </a:r>
            <a:r>
              <a:rPr lang="ru-RU" sz="1600" dirty="0" smtClean="0">
                <a:solidFill>
                  <a:srgbClr val="003300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крупу до чистой воды </a:t>
            </a:r>
            <a:r>
              <a:rPr lang="ru-RU" sz="1600" dirty="0" smtClean="0">
                <a:solidFill>
                  <a:srgbClr val="003300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обработать горячей водой заводскую упаковку молока.</a:t>
            </a:r>
            <a:endParaRPr lang="ru-RU" sz="1600" dirty="0">
              <a:solidFill>
                <a:srgbClr val="003300"/>
              </a:solidFill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0" t="5576" r="6601" b="43367"/>
          <a:stretch/>
        </p:blipFill>
        <p:spPr>
          <a:xfrm>
            <a:off x="1439069" y="3955370"/>
            <a:ext cx="3168650" cy="26315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1" t="14300" b="37401"/>
          <a:stretch/>
        </p:blipFill>
        <p:spPr>
          <a:xfrm>
            <a:off x="5436096" y="3284984"/>
            <a:ext cx="3204303" cy="26452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0" t="14928" r="20813" b="3237"/>
          <a:stretch/>
        </p:blipFill>
        <p:spPr>
          <a:xfrm flipH="1">
            <a:off x="7596336" y="5271166"/>
            <a:ext cx="1440158" cy="1512168"/>
          </a:xfrm>
          <a:prstGeom prst="round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089587"/>
              </p:ext>
            </p:extLst>
          </p:nvPr>
        </p:nvGraphicFramePr>
        <p:xfrm>
          <a:off x="1187624" y="1484784"/>
          <a:ext cx="3528392" cy="2324341"/>
        </p:xfrm>
        <a:graphic>
          <a:graphicData uri="http://schemas.openxmlformats.org/drawingml/2006/table">
            <a:tbl>
              <a:tblPr/>
              <a:tblGrid>
                <a:gridCol w="3528392"/>
              </a:tblGrid>
              <a:tr h="45311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sng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Продукты </a:t>
                      </a:r>
                    </a:p>
                    <a:p>
                      <a:pPr algn="ctr" fontAlgn="t"/>
                      <a:r>
                        <a:rPr lang="ru-RU" sz="1200" kern="1200" dirty="0" smtClean="0">
                          <a:solidFill>
                            <a:srgbClr val="003300"/>
                          </a:solidFill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(из расчета на одну порцию)</a:t>
                      </a:r>
                      <a:endParaRPr lang="ru-RU" sz="1200" kern="1200" dirty="0">
                        <a:solidFill>
                          <a:srgbClr val="003300"/>
                        </a:solidFill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75" marT="95250" marB="952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0A6"/>
                    </a:solidFill>
                  </a:tcPr>
                </a:tc>
              </a:tr>
              <a:tr h="282206">
                <a:tc>
                  <a:txBody>
                    <a:bodyPr/>
                    <a:lstStyle/>
                    <a:p>
                      <a:pPr fontAlgn="t"/>
                      <a:r>
                        <a:rPr lang="ru-RU" sz="1400" kern="1200" dirty="0" smtClean="0">
                          <a:solidFill>
                            <a:srgbClr val="003300"/>
                          </a:solidFill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Рис</a:t>
                      </a:r>
                      <a:r>
                        <a:rPr lang="ru-RU" sz="1400" kern="1200" baseline="0" dirty="0" smtClean="0">
                          <a:solidFill>
                            <a:srgbClr val="003300"/>
                          </a:solidFill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rgbClr val="003300"/>
                          </a:solidFill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39 гр.</a:t>
                      </a:r>
                      <a:endParaRPr lang="ru-RU" sz="1400" kern="1200" dirty="0">
                        <a:solidFill>
                          <a:srgbClr val="003300"/>
                        </a:solidFill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75" marR="1428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AC2"/>
                    </a:solidFill>
                  </a:tcPr>
                </a:tc>
              </a:tr>
              <a:tr h="282206">
                <a:tc>
                  <a:txBody>
                    <a:bodyPr/>
                    <a:lstStyle/>
                    <a:p>
                      <a:pPr fontAlgn="t"/>
                      <a:r>
                        <a:rPr lang="ru-RU" sz="1400" kern="1200" dirty="0">
                          <a:solidFill>
                            <a:srgbClr val="003300"/>
                          </a:solidFill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Вода </a:t>
                      </a:r>
                      <a:r>
                        <a:rPr lang="ru-RU" sz="1400" kern="1200" dirty="0" smtClean="0">
                          <a:solidFill>
                            <a:srgbClr val="003300"/>
                          </a:solidFill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57 мл</a:t>
                      </a:r>
                      <a:endParaRPr lang="ru-RU" sz="1400" kern="1200" dirty="0">
                        <a:solidFill>
                          <a:srgbClr val="003300"/>
                        </a:solidFill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75" marR="1428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0A6"/>
                    </a:solidFill>
                  </a:tcPr>
                </a:tc>
              </a:tr>
              <a:tr h="282206">
                <a:tc>
                  <a:txBody>
                    <a:bodyPr/>
                    <a:lstStyle/>
                    <a:p>
                      <a:pPr fontAlgn="t"/>
                      <a:r>
                        <a:rPr lang="ru-RU" sz="1400" kern="1200" dirty="0">
                          <a:solidFill>
                            <a:srgbClr val="003300"/>
                          </a:solidFill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Молоко - </a:t>
                      </a:r>
                      <a:r>
                        <a:rPr lang="ru-RU" sz="1400" kern="1200" dirty="0" smtClean="0">
                          <a:solidFill>
                            <a:srgbClr val="003300"/>
                          </a:solidFill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86,3 мл</a:t>
                      </a:r>
                      <a:endParaRPr lang="ru-RU" sz="1400" kern="1200" dirty="0">
                        <a:solidFill>
                          <a:srgbClr val="003300"/>
                        </a:solidFill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75" marR="1428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AC2"/>
                    </a:solidFill>
                  </a:tcPr>
                </a:tc>
              </a:tr>
              <a:tr h="282206">
                <a:tc>
                  <a:txBody>
                    <a:bodyPr/>
                    <a:lstStyle/>
                    <a:p>
                      <a:pPr fontAlgn="t"/>
                      <a:r>
                        <a:rPr lang="ru-RU" sz="1400" kern="1200" dirty="0">
                          <a:solidFill>
                            <a:srgbClr val="003300"/>
                          </a:solidFill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Соль - </a:t>
                      </a:r>
                      <a:r>
                        <a:rPr lang="ru-RU" sz="1400" kern="1200" dirty="0" smtClean="0">
                          <a:solidFill>
                            <a:srgbClr val="003300"/>
                          </a:solidFill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 гр.</a:t>
                      </a:r>
                      <a:endParaRPr lang="ru-RU" sz="1400" kern="1200" dirty="0">
                        <a:solidFill>
                          <a:srgbClr val="003300"/>
                        </a:solidFill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75" marR="1428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0A6"/>
                    </a:solidFill>
                  </a:tcPr>
                </a:tc>
              </a:tr>
              <a:tr h="296091">
                <a:tc>
                  <a:txBody>
                    <a:bodyPr/>
                    <a:lstStyle/>
                    <a:p>
                      <a:pPr fontAlgn="t"/>
                      <a:r>
                        <a:rPr lang="ru-RU" sz="1400" kern="1200" dirty="0">
                          <a:solidFill>
                            <a:srgbClr val="003300"/>
                          </a:solidFill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Сахар - </a:t>
                      </a:r>
                      <a:r>
                        <a:rPr lang="ru-RU" sz="1400" kern="1200" dirty="0" smtClean="0">
                          <a:solidFill>
                            <a:srgbClr val="003300"/>
                          </a:solidFill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5,5 гр.</a:t>
                      </a:r>
                      <a:endParaRPr lang="ru-RU" sz="1400" kern="1200" dirty="0">
                        <a:solidFill>
                          <a:srgbClr val="003300"/>
                        </a:solidFill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75" marR="1428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AC2"/>
                    </a:solidFill>
                  </a:tcPr>
                </a:tc>
              </a:tr>
              <a:tr h="282206">
                <a:tc>
                  <a:txBody>
                    <a:bodyPr/>
                    <a:lstStyle/>
                    <a:p>
                      <a:pPr fontAlgn="t"/>
                      <a:r>
                        <a:rPr lang="ru-RU" sz="1400" kern="1200" dirty="0">
                          <a:solidFill>
                            <a:srgbClr val="003300"/>
                          </a:solidFill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Масло сливочное - </a:t>
                      </a:r>
                      <a:r>
                        <a:rPr lang="ru-RU" sz="1400" kern="1200" dirty="0" smtClean="0">
                          <a:solidFill>
                            <a:srgbClr val="003300"/>
                          </a:solidFill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гр.</a:t>
                      </a:r>
                      <a:endParaRPr lang="ru-RU" sz="1400" kern="1200" dirty="0">
                        <a:solidFill>
                          <a:srgbClr val="003300"/>
                        </a:solidFill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75" marR="1428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0A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404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0" t="14928" r="20813" b="3237"/>
          <a:stretch/>
        </p:blipFill>
        <p:spPr>
          <a:xfrm flipH="1">
            <a:off x="7596336" y="5229201"/>
            <a:ext cx="1440158" cy="1512168"/>
          </a:xfrm>
          <a:prstGeom prst="round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391967" y="205595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solidFill>
                  <a:srgbClr val="003300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кастрюлю заливаем воду. Крупу </a:t>
            </a:r>
            <a:r>
              <a:rPr lang="ru-RU" sz="1600" dirty="0">
                <a:solidFill>
                  <a:srgbClr val="003300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варят 20-30 мин в кипящей воде, после чего лишнюю воду </a:t>
            </a:r>
            <a:r>
              <a:rPr lang="ru-RU" sz="1600" dirty="0" smtClean="0">
                <a:solidFill>
                  <a:srgbClr val="003300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сливают</a:t>
            </a:r>
            <a:r>
              <a:rPr lang="ru-RU" sz="1600" dirty="0">
                <a:solidFill>
                  <a:srgbClr val="003300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187598" y="332656"/>
            <a:ext cx="6408738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Процесс приготовления горячего завтрака</a:t>
            </a:r>
            <a:endParaRPr lang="ru-RU" sz="36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772816"/>
            <a:ext cx="2232248" cy="2976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3262206"/>
            <a:ext cx="2232248" cy="2980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58824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0" t="14928" r="20813" b="3237"/>
          <a:stretch/>
        </p:blipFill>
        <p:spPr>
          <a:xfrm flipH="1">
            <a:off x="7596336" y="5229201"/>
            <a:ext cx="1440158" cy="1512168"/>
          </a:xfrm>
          <a:prstGeom prst="round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041" y="1725624"/>
            <a:ext cx="3240360" cy="4320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403350" y="333375"/>
            <a:ext cx="6408738" cy="93503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Процесс приготовления горячего завтрака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94256" y="2564904"/>
            <a:ext cx="40324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3300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Далее добавляют </a:t>
            </a:r>
            <a:r>
              <a:rPr lang="ru-RU" sz="1600" dirty="0">
                <a:solidFill>
                  <a:srgbClr val="003300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горячее молоко и варят кашу до готовности. В конце добавляем соль и сахар. </a:t>
            </a:r>
            <a:endParaRPr lang="ru-RU" sz="1600" dirty="0" smtClean="0">
              <a:solidFill>
                <a:srgbClr val="003300"/>
              </a:solidFill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solidFill>
                <a:srgbClr val="003300"/>
              </a:solidFill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003300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Готовую </a:t>
            </a:r>
            <a:r>
              <a:rPr lang="ru-RU" sz="1600" dirty="0">
                <a:solidFill>
                  <a:srgbClr val="003300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кашу заправляем сливочным маслом</a:t>
            </a:r>
          </a:p>
        </p:txBody>
      </p:sp>
    </p:spTree>
    <p:extLst>
      <p:ext uri="{BB962C8B-B14F-4D97-AF65-F5344CB8AC3E}">
        <p14:creationId xmlns:p14="http://schemas.microsoft.com/office/powerpoint/2010/main" val="1789786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0" t="14928" r="20813" b="3237"/>
          <a:stretch/>
        </p:blipFill>
        <p:spPr>
          <a:xfrm flipH="1">
            <a:off x="7596336" y="5229201"/>
            <a:ext cx="1440158" cy="1512168"/>
          </a:xfrm>
          <a:prstGeom prst="round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96"/>
          <a:stretch/>
        </p:blipFill>
        <p:spPr>
          <a:xfrm>
            <a:off x="1377082" y="1556792"/>
            <a:ext cx="3003157" cy="22976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598818" y="1402147"/>
            <a:ext cx="41516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Приготовление </a:t>
            </a:r>
            <a:r>
              <a:rPr lang="ru-RU" sz="1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какао</a:t>
            </a: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solidFill>
                  <a:srgbClr val="003300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Какао-порошок </a:t>
            </a:r>
            <a:r>
              <a:rPr lang="ru-RU" sz="1600" dirty="0">
                <a:solidFill>
                  <a:srgbClr val="003300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смешивают с сахаром, добавляют небольшое количество кипятка (20 мл) и растирают в однородную массу, затем при непрерывном помешивании вливают горячее молоко, остальной кипяток и доводят до кипения.</a:t>
            </a:r>
          </a:p>
          <a:p>
            <a:pPr algn="just"/>
            <a:r>
              <a:rPr lang="ru-RU" sz="1600" dirty="0" smtClean="0">
                <a:solidFill>
                  <a:srgbClr val="003300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Напиток </a:t>
            </a:r>
            <a:r>
              <a:rPr lang="ru-RU" sz="1600" dirty="0">
                <a:solidFill>
                  <a:srgbClr val="003300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подают в стакане или чашке</a:t>
            </a:r>
            <a:r>
              <a:rPr lang="ru-RU" sz="1600" dirty="0" smtClean="0">
                <a:solidFill>
                  <a:srgbClr val="003300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403350" y="333375"/>
            <a:ext cx="6408738" cy="93503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Процесс приготовления горячего завтрака</a:t>
            </a:r>
            <a:endParaRPr lang="ru-RU" sz="3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48"/>
          <a:stretch/>
        </p:blipFill>
        <p:spPr>
          <a:xfrm>
            <a:off x="1403350" y="4118807"/>
            <a:ext cx="2844788" cy="2530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499992" y="4123371"/>
            <a:ext cx="41516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Подготовка фруктов</a:t>
            </a: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solidFill>
                  <a:srgbClr val="003300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 подачей фрукты моют в теплой проточной воде при помощи щетки с последующим ополаскиванием холодной проточной водой..</a:t>
            </a:r>
            <a:endParaRPr lang="ru-RU" sz="1600" dirty="0">
              <a:solidFill>
                <a:srgbClr val="003300"/>
              </a:solidFill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715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0" t="14928" r="20813" b="3237"/>
          <a:stretch/>
        </p:blipFill>
        <p:spPr>
          <a:xfrm flipH="1">
            <a:off x="7596336" y="5229201"/>
            <a:ext cx="1440158" cy="1512168"/>
          </a:xfrm>
          <a:prstGeom prst="round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700808"/>
            <a:ext cx="3132348" cy="4176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840760" cy="93503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ПРИЯТНОГО АППЕТИТА!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856137" y="2348880"/>
            <a:ext cx="41764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kern="0" dirty="0" smtClean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Горячий завтрак школьника</a:t>
            </a:r>
            <a:endParaRPr lang="ru-RU" sz="2800" kern="0" dirty="0">
              <a:solidFill>
                <a:srgbClr val="70AD4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28247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0" t="14928" r="20813" b="3237"/>
          <a:stretch/>
        </p:blipFill>
        <p:spPr>
          <a:xfrm flipH="1">
            <a:off x="7596336" y="5229201"/>
            <a:ext cx="1440158" cy="1512168"/>
          </a:xfrm>
          <a:prstGeom prst="round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403350" y="333375"/>
            <a:ext cx="6408738" cy="93503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Процесс приготовления горячего завтрака</a:t>
            </a:r>
            <a:endParaRPr lang="ru-RU" sz="36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208532"/>
              </p:ext>
            </p:extLst>
          </p:nvPr>
        </p:nvGraphicFramePr>
        <p:xfrm>
          <a:off x="1187624" y="1628800"/>
          <a:ext cx="7633273" cy="351233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{BDBED569-4797-4DF1-A0F4-6AAB3CD982D8}</a:tableStyleId>
              </a:tblPr>
              <a:tblGrid>
                <a:gridCol w="1080122"/>
                <a:gridCol w="627700"/>
                <a:gridCol w="545685"/>
                <a:gridCol w="379408"/>
                <a:gridCol w="462546"/>
                <a:gridCol w="555764"/>
                <a:gridCol w="555764"/>
                <a:gridCol w="462546"/>
                <a:gridCol w="370341"/>
                <a:gridCol w="555764"/>
                <a:gridCol w="555764"/>
                <a:gridCol w="555764"/>
                <a:gridCol w="555764"/>
                <a:gridCol w="370341"/>
              </a:tblGrid>
              <a:tr h="33103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latin typeface="Century Schoolbook" panose="02040604050505020304" pitchFamily="18" charset="0"/>
                        </a:rPr>
                        <a:t>   </a:t>
                      </a:r>
                      <a:r>
                        <a:rPr lang="ru-RU" sz="1100" kern="1200" dirty="0" err="1" smtClean="0">
                          <a:latin typeface="Century Schoolbook" panose="02040604050505020304" pitchFamily="18" charset="0"/>
                        </a:rPr>
                        <a:t>Наименова-ние</a:t>
                      </a:r>
                      <a:r>
                        <a:rPr lang="ru-RU" sz="1100" kern="1200" dirty="0" smtClean="0">
                          <a:latin typeface="Century Schoolbook" panose="02040604050505020304" pitchFamily="18" charset="0"/>
                        </a:rPr>
                        <a:t> </a:t>
                      </a:r>
                      <a:endParaRPr lang="ru-RU" sz="1100" kern="1200" dirty="0">
                        <a:latin typeface="Century Schoolbook" panose="020406040505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latin typeface="Century Schoolbook" panose="02040604050505020304" pitchFamily="18" charset="0"/>
                        </a:rPr>
                        <a:t>блюда</a:t>
                      </a:r>
                      <a:endParaRPr lang="ru-RU" sz="1100" kern="1200" dirty="0">
                        <a:solidFill>
                          <a:srgbClr val="003300"/>
                        </a:solidFill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7795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latin typeface="Century Schoolbook" panose="02040604050505020304" pitchFamily="18" charset="0"/>
                        </a:rPr>
                        <a:t>Номер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latin typeface="Century Schoolbook" panose="02040604050505020304" pitchFamily="18" charset="0"/>
                        </a:rPr>
                        <a:t>по  СР</a:t>
                      </a:r>
                      <a:endParaRPr lang="ru-RU" sz="1100" kern="1200" dirty="0">
                        <a:solidFill>
                          <a:srgbClr val="003300"/>
                        </a:solidFill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7795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latin typeface="Century Schoolbook" panose="02040604050505020304" pitchFamily="18" charset="0"/>
                        </a:rPr>
                        <a:t> </a:t>
                      </a:r>
                      <a:r>
                        <a:rPr lang="ru-RU" sz="1100" kern="1200" dirty="0" smtClean="0">
                          <a:latin typeface="Century Schoolbook" panose="02040604050505020304" pitchFamily="18" charset="0"/>
                        </a:rPr>
                        <a:t>Выход</a:t>
                      </a:r>
                      <a:r>
                        <a:rPr lang="ru-RU" sz="1100" kern="1200" baseline="0" dirty="0" smtClean="0">
                          <a:latin typeface="Century Schoolbook" panose="02040604050505020304" pitchFamily="18" charset="0"/>
                        </a:rPr>
                        <a:t> </a:t>
                      </a:r>
                      <a:r>
                        <a:rPr lang="ru-RU" sz="1100" kern="1200" dirty="0" smtClean="0">
                          <a:latin typeface="Century Schoolbook" panose="02040604050505020304" pitchFamily="18" charset="0"/>
                        </a:rPr>
                        <a:t>(</a:t>
                      </a:r>
                      <a:r>
                        <a:rPr lang="ru-RU" sz="1100" kern="1200" dirty="0" err="1" smtClean="0">
                          <a:latin typeface="Century Schoolbook" panose="02040604050505020304" pitchFamily="18" charset="0"/>
                        </a:rPr>
                        <a:t>гр</a:t>
                      </a:r>
                      <a:r>
                        <a:rPr lang="ru-RU" sz="1100" kern="1200" dirty="0">
                          <a:latin typeface="Century Schoolbook" panose="02040604050505020304" pitchFamily="18" charset="0"/>
                        </a:rPr>
                        <a:t>)</a:t>
                      </a:r>
                      <a:endParaRPr lang="ru-RU" sz="1100" kern="1200" dirty="0">
                        <a:solidFill>
                          <a:srgbClr val="003300"/>
                        </a:solidFill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7795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latin typeface="Century Schoolbook" panose="02040604050505020304" pitchFamily="18" charset="0"/>
                        </a:rPr>
                        <a:t>Пищевая ценность</a:t>
                      </a:r>
                      <a:endParaRPr lang="ru-RU" sz="1100" kern="1200" dirty="0">
                        <a:solidFill>
                          <a:srgbClr val="003300"/>
                        </a:solidFill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779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latin typeface="Century Schoolbook" panose="02040604050505020304" pitchFamily="18" charset="0"/>
                        </a:rPr>
                        <a:t>   Витамины и минеральные вещества</a:t>
                      </a:r>
                      <a:endParaRPr lang="ru-RU" sz="1100" kern="1200" dirty="0">
                        <a:solidFill>
                          <a:srgbClr val="003300"/>
                        </a:solidFill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779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70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latin typeface="Century Schoolbook" panose="02040604050505020304" pitchFamily="18" charset="0"/>
                        </a:rPr>
                        <a:t>  </a:t>
                      </a:r>
                      <a:r>
                        <a:rPr lang="ru-RU" sz="1100" b="1" kern="1200" dirty="0" smtClean="0">
                          <a:latin typeface="Century Schoolbook" panose="02040604050505020304" pitchFamily="18" charset="0"/>
                        </a:rPr>
                        <a:t>Бел-</a:t>
                      </a:r>
                      <a:r>
                        <a:rPr lang="ru-RU" sz="1100" b="1" kern="1200" dirty="0" err="1" smtClean="0">
                          <a:latin typeface="Century Schoolbook" panose="02040604050505020304" pitchFamily="18" charset="0"/>
                        </a:rPr>
                        <a:t>ки</a:t>
                      </a:r>
                      <a:endParaRPr lang="ru-RU" sz="1100" b="1" kern="1200" dirty="0">
                        <a:solidFill>
                          <a:srgbClr val="003300"/>
                        </a:solidFill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77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latin typeface="Century Schoolbook" panose="02040604050505020304" pitchFamily="18" charset="0"/>
                        </a:rPr>
                        <a:t>  Жиры</a:t>
                      </a:r>
                      <a:endParaRPr lang="ru-RU" sz="1100" b="1" kern="1200" dirty="0">
                        <a:solidFill>
                          <a:srgbClr val="003300"/>
                        </a:solidFill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77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latin typeface="Century Schoolbook" panose="02040604050505020304" pitchFamily="18" charset="0"/>
                        </a:rPr>
                        <a:t>Угле-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latin typeface="Century Schoolbook" panose="02040604050505020304" pitchFamily="18" charset="0"/>
                        </a:rPr>
                        <a:t>воды</a:t>
                      </a:r>
                      <a:endParaRPr lang="ru-RU" sz="1100" b="1" kern="1200" dirty="0">
                        <a:solidFill>
                          <a:srgbClr val="003300"/>
                        </a:solidFill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779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latin typeface="Century Schoolbook" panose="02040604050505020304" pitchFamily="18" charset="0"/>
                        </a:rPr>
                        <a:t>Ккал</a:t>
                      </a:r>
                      <a:endParaRPr lang="ru-RU" sz="1100" b="1" kern="1200" dirty="0">
                        <a:solidFill>
                          <a:srgbClr val="003300"/>
                        </a:solidFill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779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latin typeface="Century Schoolbook" panose="02040604050505020304" pitchFamily="18" charset="0"/>
                        </a:rPr>
                        <a:t>А</a:t>
                      </a:r>
                      <a:endParaRPr lang="ru-RU" sz="1100" b="1" kern="1200" dirty="0">
                        <a:solidFill>
                          <a:srgbClr val="003300"/>
                        </a:solidFill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779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latin typeface="Century Schoolbook" panose="02040604050505020304" pitchFamily="18" charset="0"/>
                        </a:rPr>
                        <a:t>В</a:t>
                      </a:r>
                      <a:endParaRPr lang="ru-RU" sz="1100" b="1" kern="1200" dirty="0">
                        <a:solidFill>
                          <a:srgbClr val="003300"/>
                        </a:solidFill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779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latin typeface="Century Schoolbook" panose="02040604050505020304" pitchFamily="18" charset="0"/>
                        </a:rPr>
                        <a:t>С</a:t>
                      </a:r>
                      <a:endParaRPr lang="ru-RU" sz="1100" b="1" kern="1200" dirty="0">
                        <a:solidFill>
                          <a:srgbClr val="003300"/>
                        </a:solidFill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779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err="1">
                          <a:latin typeface="Century Schoolbook" panose="02040604050505020304" pitchFamily="18" charset="0"/>
                        </a:rPr>
                        <a:t>Са</a:t>
                      </a:r>
                      <a:endParaRPr lang="ru-RU" sz="1100" b="1" kern="1200" dirty="0">
                        <a:solidFill>
                          <a:srgbClr val="003300"/>
                        </a:solidFill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779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latin typeface="Century Schoolbook" panose="02040604050505020304" pitchFamily="18" charset="0"/>
                        </a:rPr>
                        <a:t>Mg</a:t>
                      </a:r>
                      <a:endParaRPr lang="ru-RU" sz="1100" b="1" kern="1200" dirty="0">
                        <a:solidFill>
                          <a:srgbClr val="003300"/>
                        </a:solidFill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779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latin typeface="Century Schoolbook" panose="02040604050505020304" pitchFamily="18" charset="0"/>
                        </a:rPr>
                        <a:t>P</a:t>
                      </a:r>
                      <a:endParaRPr lang="ru-RU" sz="1100" b="1" kern="1200" dirty="0">
                        <a:solidFill>
                          <a:srgbClr val="003300"/>
                        </a:solidFill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779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latin typeface="Century Schoolbook" panose="02040604050505020304" pitchFamily="18" charset="0"/>
                        </a:rPr>
                        <a:t>Fe</a:t>
                      </a:r>
                      <a:endParaRPr lang="ru-RU" sz="1100" b="1" kern="1200" dirty="0">
                        <a:solidFill>
                          <a:srgbClr val="003300"/>
                        </a:solidFill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7795" marB="0" anchor="ctr"/>
                </a:tc>
              </a:tr>
              <a:tr h="3887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latin typeface="Century Schoolbook" panose="02040604050505020304" pitchFamily="18" charset="0"/>
                        </a:rPr>
                        <a:t>КАША </a:t>
                      </a:r>
                      <a:r>
                        <a:rPr lang="ru-RU" sz="1100" b="0" kern="1200" dirty="0" smtClean="0">
                          <a:latin typeface="Century Schoolbook" panose="02040604050505020304" pitchFamily="18" charset="0"/>
                        </a:rPr>
                        <a:t>молочная рисовая  с маслом</a:t>
                      </a:r>
                      <a:endParaRPr lang="ru-RU" sz="1100" b="0" kern="1200" dirty="0">
                        <a:solidFill>
                          <a:srgbClr val="003300"/>
                        </a:solidFill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77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latin typeface="Century Schoolbook" panose="02040604050505020304" pitchFamily="18" charset="0"/>
                        </a:rPr>
                        <a:t>178/22</a:t>
                      </a:r>
                      <a:endParaRPr lang="ru-RU" sz="1100" kern="1200" dirty="0">
                        <a:solidFill>
                          <a:srgbClr val="003300"/>
                        </a:solidFill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77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latin typeface="Century Schoolbook" panose="02040604050505020304" pitchFamily="18" charset="0"/>
                        </a:rPr>
                        <a:t>200\6</a:t>
                      </a:r>
                      <a:endParaRPr lang="ru-RU" sz="1100" kern="1200">
                        <a:solidFill>
                          <a:srgbClr val="003300"/>
                        </a:solidFill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77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latin typeface="Century Schoolbook" panose="02040604050505020304" pitchFamily="18" charset="0"/>
                        </a:rPr>
                        <a:t>4,93</a:t>
                      </a:r>
                      <a:endParaRPr lang="ru-RU" sz="1100" kern="1200" dirty="0">
                        <a:solidFill>
                          <a:srgbClr val="003300"/>
                        </a:solidFill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77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latin typeface="Century Schoolbook" panose="02040604050505020304" pitchFamily="18" charset="0"/>
                        </a:rPr>
                        <a:t>6,88</a:t>
                      </a:r>
                      <a:endParaRPr lang="ru-RU" sz="1100" kern="1200" dirty="0">
                        <a:solidFill>
                          <a:srgbClr val="003300"/>
                        </a:solidFill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77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latin typeface="Century Schoolbook" panose="02040604050505020304" pitchFamily="18" charset="0"/>
                        </a:rPr>
                        <a:t>36,47</a:t>
                      </a:r>
                      <a:endParaRPr lang="ru-RU" sz="1100" kern="1200" dirty="0">
                        <a:solidFill>
                          <a:srgbClr val="003300"/>
                        </a:solidFill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77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latin typeface="Century Schoolbook" panose="02040604050505020304" pitchFamily="18" charset="0"/>
                        </a:rPr>
                        <a:t>231,87</a:t>
                      </a:r>
                      <a:endParaRPr lang="ru-RU" sz="1100" kern="1200">
                        <a:solidFill>
                          <a:srgbClr val="003300"/>
                        </a:solidFill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77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latin typeface="Century Schoolbook" panose="02040604050505020304" pitchFamily="18" charset="0"/>
                        </a:rPr>
                        <a:t>9,58</a:t>
                      </a:r>
                      <a:endParaRPr lang="ru-RU" sz="1100" kern="1200">
                        <a:solidFill>
                          <a:srgbClr val="003300"/>
                        </a:solidFill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77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latin typeface="Century Schoolbook" panose="02040604050505020304" pitchFamily="18" charset="0"/>
                        </a:rPr>
                        <a:t>0,10</a:t>
                      </a:r>
                      <a:endParaRPr lang="ru-RU" sz="1100" kern="1200">
                        <a:solidFill>
                          <a:srgbClr val="003300"/>
                        </a:solidFill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77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latin typeface="Century Schoolbook" panose="02040604050505020304" pitchFamily="18" charset="0"/>
                        </a:rPr>
                        <a:t>0,29</a:t>
                      </a:r>
                      <a:endParaRPr lang="ru-RU" sz="1100" kern="1200">
                        <a:solidFill>
                          <a:srgbClr val="003300"/>
                        </a:solidFill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77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latin typeface="Century Schoolbook" panose="02040604050505020304" pitchFamily="18" charset="0"/>
                        </a:rPr>
                        <a:t>96,05</a:t>
                      </a:r>
                      <a:endParaRPr lang="ru-RU" sz="1100" kern="1200" dirty="0">
                        <a:solidFill>
                          <a:srgbClr val="003300"/>
                        </a:solidFill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77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latin typeface="Century Schoolbook" panose="02040604050505020304" pitchFamily="18" charset="0"/>
                        </a:rPr>
                        <a:t>27,27</a:t>
                      </a:r>
                      <a:endParaRPr lang="ru-RU" sz="1100" kern="1200" dirty="0">
                        <a:solidFill>
                          <a:srgbClr val="003300"/>
                        </a:solidFill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77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latin typeface="Century Schoolbook" panose="02040604050505020304" pitchFamily="18" charset="0"/>
                        </a:rPr>
                        <a:t>114,33</a:t>
                      </a:r>
                      <a:endParaRPr lang="ru-RU" sz="1100" kern="1200" dirty="0">
                        <a:solidFill>
                          <a:srgbClr val="003300"/>
                        </a:solidFill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7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latin typeface="Century Schoolbook" panose="02040604050505020304" pitchFamily="18" charset="0"/>
                        </a:rPr>
                        <a:t>0,46</a:t>
                      </a:r>
                      <a:endParaRPr lang="ru-RU" sz="1100" b="0" kern="1200" dirty="0">
                        <a:solidFill>
                          <a:srgbClr val="003300"/>
                        </a:solidFill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7795" marB="0"/>
                </a:tc>
              </a:tr>
              <a:tr h="2096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latin typeface="Century Schoolbook" panose="02040604050505020304" pitchFamily="18" charset="0"/>
                        </a:rPr>
                        <a:t>СЫР  порциями</a:t>
                      </a:r>
                      <a:endParaRPr lang="ru-RU" sz="1100" b="0" kern="1200" dirty="0">
                        <a:solidFill>
                          <a:srgbClr val="003300"/>
                        </a:solidFill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77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latin typeface="Century Schoolbook" panose="02040604050505020304" pitchFamily="18" charset="0"/>
                        </a:rPr>
                        <a:t>212ш/22</a:t>
                      </a:r>
                      <a:endParaRPr lang="ru-RU" sz="1100" kern="1200" dirty="0">
                        <a:solidFill>
                          <a:srgbClr val="003300"/>
                        </a:solidFill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77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latin typeface="Century Schoolbook" panose="02040604050505020304" pitchFamily="18" charset="0"/>
                        </a:rPr>
                        <a:t>20</a:t>
                      </a:r>
                      <a:endParaRPr lang="ru-RU" sz="1100" kern="1200">
                        <a:solidFill>
                          <a:srgbClr val="003300"/>
                        </a:solidFill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77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latin typeface="Century Schoolbook" panose="02040604050505020304" pitchFamily="18" charset="0"/>
                        </a:rPr>
                        <a:t>4,62</a:t>
                      </a:r>
                      <a:endParaRPr lang="ru-RU" sz="1100" kern="1200">
                        <a:solidFill>
                          <a:srgbClr val="003300"/>
                        </a:solidFill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77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latin typeface="Century Schoolbook" panose="02040604050505020304" pitchFamily="18" charset="0"/>
                        </a:rPr>
                        <a:t>5,82</a:t>
                      </a:r>
                      <a:endParaRPr lang="ru-RU" sz="1100" kern="1200" dirty="0">
                        <a:solidFill>
                          <a:srgbClr val="003300"/>
                        </a:solidFill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77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latin typeface="Century Schoolbook" panose="02040604050505020304" pitchFamily="18" charset="0"/>
                        </a:rPr>
                        <a:t>0</a:t>
                      </a:r>
                      <a:endParaRPr lang="ru-RU" sz="1100" kern="1200">
                        <a:solidFill>
                          <a:srgbClr val="003300"/>
                        </a:solidFill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77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latin typeface="Century Schoolbook" panose="02040604050505020304" pitchFamily="18" charset="0"/>
                        </a:rPr>
                        <a:t>70,9</a:t>
                      </a:r>
                      <a:endParaRPr lang="ru-RU" sz="1100" kern="1200">
                        <a:solidFill>
                          <a:srgbClr val="003300"/>
                        </a:solidFill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77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latin typeface="Century Schoolbook" panose="02040604050505020304" pitchFamily="18" charset="0"/>
                        </a:rPr>
                        <a:t>43,68</a:t>
                      </a:r>
                      <a:endParaRPr lang="ru-RU" sz="1100" kern="1200">
                        <a:solidFill>
                          <a:srgbClr val="003300"/>
                        </a:solidFill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77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latin typeface="Century Schoolbook" panose="02040604050505020304" pitchFamily="18" charset="0"/>
                        </a:rPr>
                        <a:t>0,06</a:t>
                      </a:r>
                      <a:endParaRPr lang="ru-RU" sz="1100" kern="1200">
                        <a:solidFill>
                          <a:srgbClr val="003300"/>
                        </a:solidFill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77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latin typeface="Century Schoolbook" panose="02040604050505020304" pitchFamily="18" charset="0"/>
                        </a:rPr>
                        <a:t>0,09</a:t>
                      </a:r>
                      <a:endParaRPr lang="ru-RU" sz="1100" kern="1200">
                        <a:solidFill>
                          <a:srgbClr val="003300"/>
                        </a:solidFill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77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latin typeface="Century Schoolbook" panose="02040604050505020304" pitchFamily="18" charset="0"/>
                        </a:rPr>
                        <a:t>173,47</a:t>
                      </a:r>
                      <a:endParaRPr lang="ru-RU" sz="1100" kern="1200">
                        <a:solidFill>
                          <a:srgbClr val="003300"/>
                        </a:solidFill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77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latin typeface="Century Schoolbook" panose="02040604050505020304" pitchFamily="18" charset="0"/>
                        </a:rPr>
                        <a:t>6,88</a:t>
                      </a:r>
                      <a:endParaRPr lang="ru-RU" sz="1100" kern="1200" dirty="0">
                        <a:solidFill>
                          <a:srgbClr val="003300"/>
                        </a:solidFill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77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latin typeface="Century Schoolbook" panose="02040604050505020304" pitchFamily="18" charset="0"/>
                        </a:rPr>
                        <a:t>98,31</a:t>
                      </a:r>
                      <a:endParaRPr lang="ru-RU" sz="1100" kern="1200" dirty="0">
                        <a:solidFill>
                          <a:srgbClr val="003300"/>
                        </a:solidFill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77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latin typeface="Century Schoolbook" panose="02040604050505020304" pitchFamily="18" charset="0"/>
                        </a:rPr>
                        <a:t>0,20</a:t>
                      </a:r>
                      <a:endParaRPr lang="ru-RU" sz="1100" b="0" kern="1200" dirty="0">
                        <a:solidFill>
                          <a:srgbClr val="003300"/>
                        </a:solidFill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7795" marB="0"/>
                </a:tc>
              </a:tr>
              <a:tr h="2255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latin typeface="Century Schoolbook" panose="02040604050505020304" pitchFamily="18" charset="0"/>
                        </a:rPr>
                        <a:t>КАКАО</a:t>
                      </a:r>
                      <a:endParaRPr lang="ru-RU" sz="1100" b="0" kern="1200" dirty="0">
                        <a:solidFill>
                          <a:srgbClr val="003300"/>
                        </a:solidFill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77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latin typeface="Century Schoolbook" panose="02040604050505020304" pitchFamily="18" charset="0"/>
                        </a:rPr>
                        <a:t>214ш/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latin typeface="Century Schoolbook" panose="02040604050505020304" pitchFamily="18" charset="0"/>
                        </a:rPr>
                        <a:t>22</a:t>
                      </a:r>
                      <a:endParaRPr lang="ru-RU" sz="1100" kern="1200" dirty="0">
                        <a:solidFill>
                          <a:srgbClr val="003300"/>
                        </a:solidFill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77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latin typeface="Century Schoolbook" panose="02040604050505020304" pitchFamily="18" charset="0"/>
                        </a:rPr>
                        <a:t>200</a:t>
                      </a:r>
                      <a:endParaRPr lang="ru-RU" sz="1100" kern="1200" dirty="0">
                        <a:solidFill>
                          <a:srgbClr val="003300"/>
                        </a:solidFill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77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latin typeface="Century Schoolbook" panose="02040604050505020304" pitchFamily="18" charset="0"/>
                        </a:rPr>
                        <a:t>3,56</a:t>
                      </a:r>
                      <a:endParaRPr lang="ru-RU" sz="1100" kern="1200">
                        <a:solidFill>
                          <a:srgbClr val="003300"/>
                        </a:solidFill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77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latin typeface="Century Schoolbook" panose="02040604050505020304" pitchFamily="18" charset="0"/>
                        </a:rPr>
                        <a:t>3,29</a:t>
                      </a:r>
                      <a:endParaRPr lang="ru-RU" sz="1100" kern="1200">
                        <a:solidFill>
                          <a:srgbClr val="003300"/>
                        </a:solidFill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77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latin typeface="Century Schoolbook" panose="02040604050505020304" pitchFamily="18" charset="0"/>
                        </a:rPr>
                        <a:t>19,09</a:t>
                      </a:r>
                      <a:endParaRPr lang="ru-RU" sz="1100" kern="1200">
                        <a:solidFill>
                          <a:srgbClr val="003300"/>
                        </a:solidFill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77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latin typeface="Century Schoolbook" panose="02040604050505020304" pitchFamily="18" charset="0"/>
                        </a:rPr>
                        <a:t>125,24</a:t>
                      </a:r>
                      <a:endParaRPr lang="ru-RU" sz="1100" kern="1200" dirty="0">
                        <a:solidFill>
                          <a:srgbClr val="003300"/>
                        </a:solidFill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77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latin typeface="Century Schoolbook" panose="02040604050505020304" pitchFamily="18" charset="0"/>
                        </a:rPr>
                        <a:t>11,09</a:t>
                      </a:r>
                      <a:endParaRPr lang="ru-RU" sz="1100" kern="1200">
                        <a:solidFill>
                          <a:srgbClr val="003300"/>
                        </a:solidFill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77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latin typeface="Century Schoolbook" panose="02040604050505020304" pitchFamily="18" charset="0"/>
                        </a:rPr>
                        <a:t>0,1</a:t>
                      </a:r>
                      <a:endParaRPr lang="ru-RU" sz="1100" kern="1200" dirty="0">
                        <a:solidFill>
                          <a:srgbClr val="003300"/>
                        </a:solidFill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77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latin typeface="Century Schoolbook" panose="02040604050505020304" pitchFamily="18" charset="0"/>
                        </a:rPr>
                        <a:t>0,33</a:t>
                      </a:r>
                      <a:endParaRPr lang="ru-RU" sz="1100" kern="1200">
                        <a:solidFill>
                          <a:srgbClr val="003300"/>
                        </a:solidFill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77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latin typeface="Century Schoolbook" panose="02040604050505020304" pitchFamily="18" charset="0"/>
                        </a:rPr>
                        <a:t>109,8</a:t>
                      </a:r>
                      <a:endParaRPr lang="ru-RU" sz="1100" kern="1200">
                        <a:solidFill>
                          <a:srgbClr val="003300"/>
                        </a:solidFill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77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latin typeface="Century Schoolbook" panose="02040604050505020304" pitchFamily="18" charset="0"/>
                        </a:rPr>
                        <a:t>27,04</a:t>
                      </a:r>
                      <a:endParaRPr lang="ru-RU" sz="1100" kern="1200" dirty="0">
                        <a:solidFill>
                          <a:srgbClr val="003300"/>
                        </a:solidFill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77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latin typeface="Century Schoolbook" panose="02040604050505020304" pitchFamily="18" charset="0"/>
                        </a:rPr>
                        <a:t>93,97</a:t>
                      </a:r>
                      <a:endParaRPr lang="ru-RU" sz="1100" kern="1200" dirty="0">
                        <a:solidFill>
                          <a:srgbClr val="003300"/>
                        </a:solidFill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77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latin typeface="Century Schoolbook" panose="02040604050505020304" pitchFamily="18" charset="0"/>
                        </a:rPr>
                        <a:t>0,9</a:t>
                      </a:r>
                      <a:endParaRPr lang="ru-RU" sz="1100" b="0" kern="1200" dirty="0">
                        <a:solidFill>
                          <a:srgbClr val="003300"/>
                        </a:solidFill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7795" marB="0"/>
                </a:tc>
              </a:tr>
              <a:tr h="2414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latin typeface="Century Schoolbook" panose="02040604050505020304" pitchFamily="18" charset="0"/>
                        </a:rPr>
                        <a:t>БАТОН </a:t>
                      </a:r>
                      <a:r>
                        <a:rPr lang="ru-RU" sz="1100" b="0" kern="1200" dirty="0" smtClean="0">
                          <a:latin typeface="Century Schoolbook" panose="02040604050505020304" pitchFamily="18" charset="0"/>
                        </a:rPr>
                        <a:t>пшеничный</a:t>
                      </a:r>
                      <a:endParaRPr lang="ru-RU" sz="1100" b="0" kern="1200" dirty="0">
                        <a:solidFill>
                          <a:srgbClr val="003300"/>
                        </a:solidFill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77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latin typeface="Century Schoolbook" panose="02040604050505020304" pitchFamily="18" charset="0"/>
                        </a:rPr>
                        <a:t>10/22</a:t>
                      </a:r>
                      <a:endParaRPr lang="ru-RU" sz="1100" kern="1200" dirty="0">
                        <a:solidFill>
                          <a:srgbClr val="003300"/>
                        </a:solidFill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77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latin typeface="Century Schoolbook" panose="02040604050505020304" pitchFamily="18" charset="0"/>
                        </a:rPr>
                        <a:t>30</a:t>
                      </a:r>
                      <a:endParaRPr lang="ru-RU" sz="1100" kern="1200">
                        <a:solidFill>
                          <a:srgbClr val="003300"/>
                        </a:solidFill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77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latin typeface="Century Schoolbook" panose="02040604050505020304" pitchFamily="18" charset="0"/>
                        </a:rPr>
                        <a:t>2,4</a:t>
                      </a:r>
                      <a:endParaRPr lang="ru-RU" sz="1100" kern="1200">
                        <a:solidFill>
                          <a:srgbClr val="003300"/>
                        </a:solidFill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77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latin typeface="Century Schoolbook" panose="02040604050505020304" pitchFamily="18" charset="0"/>
                        </a:rPr>
                        <a:t>0,3</a:t>
                      </a:r>
                      <a:endParaRPr lang="ru-RU" sz="1100" kern="1200">
                        <a:solidFill>
                          <a:srgbClr val="003300"/>
                        </a:solidFill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77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latin typeface="Century Schoolbook" panose="02040604050505020304" pitchFamily="18" charset="0"/>
                        </a:rPr>
                        <a:t>14,73</a:t>
                      </a:r>
                      <a:endParaRPr lang="ru-RU" sz="1100" kern="1200">
                        <a:solidFill>
                          <a:srgbClr val="003300"/>
                        </a:solidFill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77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latin typeface="Century Schoolbook" panose="02040604050505020304" pitchFamily="18" charset="0"/>
                        </a:rPr>
                        <a:t>71,4</a:t>
                      </a:r>
                      <a:endParaRPr lang="ru-RU" sz="1100" kern="1200">
                        <a:solidFill>
                          <a:srgbClr val="003300"/>
                        </a:solidFill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77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latin typeface="Century Schoolbook" panose="02040604050505020304" pitchFamily="18" charset="0"/>
                        </a:rPr>
                        <a:t>0</a:t>
                      </a:r>
                      <a:endParaRPr lang="ru-RU" sz="1100" kern="1200">
                        <a:solidFill>
                          <a:srgbClr val="003300"/>
                        </a:solidFill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77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latin typeface="Century Schoolbook" panose="02040604050505020304" pitchFamily="18" charset="0"/>
                        </a:rPr>
                        <a:t>0,02</a:t>
                      </a:r>
                      <a:endParaRPr lang="ru-RU" sz="1100" kern="1200">
                        <a:solidFill>
                          <a:srgbClr val="003300"/>
                        </a:solidFill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77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latin typeface="Century Schoolbook" panose="02040604050505020304" pitchFamily="18" charset="0"/>
                        </a:rPr>
                        <a:t>0</a:t>
                      </a:r>
                      <a:endParaRPr lang="ru-RU" sz="1100" kern="1200">
                        <a:solidFill>
                          <a:srgbClr val="003300"/>
                        </a:solidFill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77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latin typeface="Century Schoolbook" panose="02040604050505020304" pitchFamily="18" charset="0"/>
                        </a:rPr>
                        <a:t>6,9</a:t>
                      </a:r>
                      <a:endParaRPr lang="ru-RU" sz="1100" kern="1200">
                        <a:solidFill>
                          <a:srgbClr val="003300"/>
                        </a:solidFill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77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latin typeface="Century Schoolbook" panose="02040604050505020304" pitchFamily="18" charset="0"/>
                        </a:rPr>
                        <a:t>10,2</a:t>
                      </a:r>
                      <a:endParaRPr lang="ru-RU" sz="1100" kern="1200">
                        <a:solidFill>
                          <a:srgbClr val="003300"/>
                        </a:solidFill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77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latin typeface="Century Schoolbook" panose="02040604050505020304" pitchFamily="18" charset="0"/>
                        </a:rPr>
                        <a:t>26,7</a:t>
                      </a:r>
                      <a:endParaRPr lang="ru-RU" sz="1100" kern="1200" dirty="0">
                        <a:solidFill>
                          <a:srgbClr val="003300"/>
                        </a:solidFill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77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latin typeface="Century Schoolbook" panose="02040604050505020304" pitchFamily="18" charset="0"/>
                        </a:rPr>
                        <a:t>0,6</a:t>
                      </a:r>
                      <a:endParaRPr lang="ru-RU" sz="1100" b="0" kern="1200" dirty="0">
                        <a:solidFill>
                          <a:srgbClr val="003300"/>
                        </a:solidFill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7795" marB="0"/>
                </a:tc>
              </a:tr>
              <a:tr h="2573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latin typeface="Century Schoolbook" panose="02040604050505020304" pitchFamily="18" charset="0"/>
                        </a:rPr>
                        <a:t>ФРУКТ по сезону (мандарин)</a:t>
                      </a:r>
                      <a:endParaRPr lang="ru-RU" sz="1100" b="0" kern="1200" dirty="0">
                        <a:solidFill>
                          <a:srgbClr val="003300"/>
                        </a:solidFill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77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latin typeface="Century Schoolbook" panose="02040604050505020304" pitchFamily="18" charset="0"/>
                        </a:rPr>
                        <a:t>1/22</a:t>
                      </a:r>
                      <a:endParaRPr lang="ru-RU" sz="1100" kern="1200" dirty="0">
                        <a:solidFill>
                          <a:srgbClr val="003300"/>
                        </a:solidFill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77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latin typeface="Century Schoolbook" panose="02040604050505020304" pitchFamily="18" charset="0"/>
                        </a:rPr>
                        <a:t>140</a:t>
                      </a:r>
                      <a:endParaRPr lang="ru-RU" sz="1100" kern="1200">
                        <a:solidFill>
                          <a:srgbClr val="003300"/>
                        </a:solidFill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77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latin typeface="Century Schoolbook" panose="02040604050505020304" pitchFamily="18" charset="0"/>
                        </a:rPr>
                        <a:t>0,55</a:t>
                      </a:r>
                      <a:endParaRPr lang="ru-RU" sz="1100" kern="1200">
                        <a:solidFill>
                          <a:srgbClr val="003300"/>
                        </a:solidFill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77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latin typeface="Century Schoolbook" panose="02040604050505020304" pitchFamily="18" charset="0"/>
                        </a:rPr>
                        <a:t>0,44</a:t>
                      </a:r>
                      <a:endParaRPr lang="ru-RU" sz="1100" kern="1200">
                        <a:solidFill>
                          <a:srgbClr val="003300"/>
                        </a:solidFill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77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latin typeface="Century Schoolbook" panose="02040604050505020304" pitchFamily="18" charset="0"/>
                        </a:rPr>
                        <a:t>13,33</a:t>
                      </a:r>
                      <a:endParaRPr lang="ru-RU" sz="1100" kern="1200">
                        <a:solidFill>
                          <a:srgbClr val="003300"/>
                        </a:solidFill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77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latin typeface="Century Schoolbook" panose="02040604050505020304" pitchFamily="18" charset="0"/>
                        </a:rPr>
                        <a:t>59,41</a:t>
                      </a:r>
                      <a:endParaRPr lang="ru-RU" sz="1100" kern="1200" dirty="0">
                        <a:solidFill>
                          <a:srgbClr val="003300"/>
                        </a:solidFill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77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latin typeface="Century Schoolbook" panose="02040604050505020304" pitchFamily="18" charset="0"/>
                        </a:rPr>
                        <a:t>0</a:t>
                      </a:r>
                      <a:endParaRPr lang="ru-RU" sz="1100" kern="1200">
                        <a:solidFill>
                          <a:srgbClr val="003300"/>
                        </a:solidFill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77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latin typeface="Century Schoolbook" panose="02040604050505020304" pitchFamily="18" charset="0"/>
                        </a:rPr>
                        <a:t>0,04</a:t>
                      </a:r>
                      <a:endParaRPr lang="ru-RU" sz="1100" kern="1200">
                        <a:solidFill>
                          <a:srgbClr val="003300"/>
                        </a:solidFill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77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latin typeface="Century Schoolbook" panose="02040604050505020304" pitchFamily="18" charset="0"/>
                        </a:rPr>
                        <a:t>4,16</a:t>
                      </a:r>
                      <a:endParaRPr lang="ru-RU" sz="1100" kern="1200">
                        <a:solidFill>
                          <a:srgbClr val="003300"/>
                        </a:solidFill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77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latin typeface="Century Schoolbook" panose="02040604050505020304" pitchFamily="18" charset="0"/>
                        </a:rPr>
                        <a:t>24,35</a:t>
                      </a:r>
                      <a:endParaRPr lang="ru-RU" sz="1100" kern="1200">
                        <a:solidFill>
                          <a:srgbClr val="003300"/>
                        </a:solidFill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77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latin typeface="Century Schoolbook" panose="02040604050505020304" pitchFamily="18" charset="0"/>
                        </a:rPr>
                        <a:t>15,34</a:t>
                      </a:r>
                      <a:endParaRPr lang="ru-RU" sz="1100" kern="1200">
                        <a:solidFill>
                          <a:srgbClr val="003300"/>
                        </a:solidFill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77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latin typeface="Century Schoolbook" panose="02040604050505020304" pitchFamily="18" charset="0"/>
                        </a:rPr>
                        <a:t>20,45</a:t>
                      </a:r>
                      <a:endParaRPr lang="ru-RU" sz="1100" kern="1200" dirty="0">
                        <a:solidFill>
                          <a:srgbClr val="003300"/>
                        </a:solidFill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77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latin typeface="Century Schoolbook" panose="02040604050505020304" pitchFamily="18" charset="0"/>
                        </a:rPr>
                        <a:t>2,94</a:t>
                      </a:r>
                      <a:endParaRPr lang="ru-RU" sz="1100" b="0" kern="1200" dirty="0">
                        <a:solidFill>
                          <a:srgbClr val="003300"/>
                        </a:solidFill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7795" marB="0"/>
                </a:tc>
              </a:tr>
              <a:tr h="265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latin typeface="Century Schoolbook" panose="02040604050505020304" pitchFamily="18" charset="0"/>
                        </a:rPr>
                        <a:t>ИТОГО</a:t>
                      </a:r>
                      <a:endParaRPr lang="ru-RU" sz="1100" kern="1200" dirty="0">
                        <a:solidFill>
                          <a:srgbClr val="003300"/>
                        </a:solidFill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779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latin typeface="Century Schoolbook" panose="02040604050505020304" pitchFamily="18" charset="0"/>
                        </a:rPr>
                        <a:t> </a:t>
                      </a:r>
                      <a:endParaRPr lang="ru-RU" sz="1100" kern="1200" dirty="0">
                        <a:solidFill>
                          <a:srgbClr val="003300"/>
                        </a:solidFill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77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latin typeface="Century Schoolbook" panose="02040604050505020304" pitchFamily="18" charset="0"/>
                        </a:rPr>
                        <a:t>596</a:t>
                      </a:r>
                      <a:endParaRPr lang="ru-RU" sz="1100" kern="1200" dirty="0">
                        <a:solidFill>
                          <a:srgbClr val="003300"/>
                        </a:solidFill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77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latin typeface="Century Schoolbook" panose="02040604050505020304" pitchFamily="18" charset="0"/>
                        </a:rPr>
                        <a:t>16,06</a:t>
                      </a:r>
                      <a:endParaRPr lang="ru-RU" sz="1100" kern="1200" dirty="0">
                        <a:solidFill>
                          <a:srgbClr val="003300"/>
                        </a:solidFill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77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latin typeface="Century Schoolbook" panose="02040604050505020304" pitchFamily="18" charset="0"/>
                        </a:rPr>
                        <a:t>16,76</a:t>
                      </a:r>
                      <a:endParaRPr lang="ru-RU" sz="1100" kern="1200" dirty="0">
                        <a:solidFill>
                          <a:srgbClr val="003300"/>
                        </a:solidFill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77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latin typeface="Century Schoolbook" panose="02040604050505020304" pitchFamily="18" charset="0"/>
                        </a:rPr>
                        <a:t>83,62</a:t>
                      </a:r>
                      <a:endParaRPr lang="ru-RU" sz="1100" kern="1200" dirty="0">
                        <a:solidFill>
                          <a:srgbClr val="003300"/>
                        </a:solidFill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77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latin typeface="Century Schoolbook" panose="02040604050505020304" pitchFamily="18" charset="0"/>
                        </a:rPr>
                        <a:t>558,82</a:t>
                      </a:r>
                      <a:endParaRPr lang="ru-RU" sz="1100" kern="1200" dirty="0">
                        <a:solidFill>
                          <a:srgbClr val="003300"/>
                        </a:solidFill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77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latin typeface="Century Schoolbook" panose="02040604050505020304" pitchFamily="18" charset="0"/>
                        </a:rPr>
                        <a:t>64,35</a:t>
                      </a:r>
                      <a:endParaRPr lang="ru-RU" sz="1100" kern="1200" dirty="0">
                        <a:solidFill>
                          <a:srgbClr val="003300"/>
                        </a:solidFill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77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latin typeface="Century Schoolbook" panose="02040604050505020304" pitchFamily="18" charset="0"/>
                        </a:rPr>
                        <a:t>0,32</a:t>
                      </a:r>
                      <a:endParaRPr lang="ru-RU" sz="1100" kern="1200" dirty="0">
                        <a:solidFill>
                          <a:srgbClr val="003300"/>
                        </a:solidFill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77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latin typeface="Century Schoolbook" panose="02040604050505020304" pitchFamily="18" charset="0"/>
                        </a:rPr>
                        <a:t>4,87</a:t>
                      </a:r>
                      <a:endParaRPr lang="ru-RU" sz="1100" kern="1200" dirty="0">
                        <a:solidFill>
                          <a:srgbClr val="003300"/>
                        </a:solidFill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77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latin typeface="Century Schoolbook" panose="02040604050505020304" pitchFamily="18" charset="0"/>
                        </a:rPr>
                        <a:t>410,57</a:t>
                      </a:r>
                      <a:endParaRPr lang="ru-RU" sz="1100" kern="1200" dirty="0">
                        <a:solidFill>
                          <a:srgbClr val="003300"/>
                        </a:solidFill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77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latin typeface="Century Schoolbook" panose="02040604050505020304" pitchFamily="18" charset="0"/>
                        </a:rPr>
                        <a:t>86,73</a:t>
                      </a:r>
                      <a:endParaRPr lang="ru-RU" sz="1100" kern="1200" dirty="0">
                        <a:solidFill>
                          <a:srgbClr val="003300"/>
                        </a:solidFill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77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latin typeface="Century Schoolbook" panose="02040604050505020304" pitchFamily="18" charset="0"/>
                        </a:rPr>
                        <a:t>353,76</a:t>
                      </a:r>
                      <a:endParaRPr lang="ru-RU" sz="1100" kern="1200" dirty="0">
                        <a:solidFill>
                          <a:srgbClr val="003300"/>
                        </a:solidFill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77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latin typeface="Century Schoolbook" panose="02040604050505020304" pitchFamily="18" charset="0"/>
                        </a:rPr>
                        <a:t>5,16</a:t>
                      </a:r>
                      <a:endParaRPr lang="ru-RU" sz="1100" kern="1200" dirty="0">
                        <a:solidFill>
                          <a:srgbClr val="003300"/>
                        </a:solidFill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779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91797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Приготовление завтрака НОСШ 1</Template>
  <TotalTime>169</TotalTime>
  <Words>579</Words>
  <Application>Microsoft Office PowerPoint</Application>
  <PresentationFormat>Экран (4:3)</PresentationFormat>
  <Paragraphs>142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Agency FB</vt:lpstr>
      <vt:lpstr>Arial</vt:lpstr>
      <vt:lpstr>Ariston</vt:lpstr>
      <vt:lpstr>Calibri</vt:lpstr>
      <vt:lpstr>Cambria</vt:lpstr>
      <vt:lpstr>Century Schoolbook</vt:lpstr>
      <vt:lpstr>Times New Roman</vt:lpstr>
      <vt:lpstr>Тема Office</vt:lpstr>
      <vt:lpstr>Муниципальное бюджетное общеобразовательное учреждение «Новоаганская общеобразовательная средняя школа № 1»</vt:lpstr>
      <vt:lpstr>Презентация PowerPoint</vt:lpstr>
      <vt:lpstr>Состав и польза рисовой каши</vt:lpstr>
      <vt:lpstr>Процесс приготовления горячего завтрака</vt:lpstr>
      <vt:lpstr>Презентация PowerPoint</vt:lpstr>
      <vt:lpstr>Процесс приготовления горячего завтрака</vt:lpstr>
      <vt:lpstr>Процесс приготовления горячего завтрака</vt:lpstr>
      <vt:lpstr>ПРИЯТНОГО АППЕТИТА!</vt:lpstr>
      <vt:lpstr>Процесс приготовления горячего завтрака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«Новоаганская общеобразовательная средняя школа № 1»</dc:title>
  <dc:creator>User</dc:creator>
  <dc:description>http://propowerpoint.ru - Бесплатные шаблоны для презентаций. Полезные советы и уроки PowerPoint .</dc:description>
  <cp:lastModifiedBy>User</cp:lastModifiedBy>
  <cp:revision>21</cp:revision>
  <dcterms:created xsi:type="dcterms:W3CDTF">2023-12-05T03:29:33Z</dcterms:created>
  <dcterms:modified xsi:type="dcterms:W3CDTF">2023-12-05T06:42:29Z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000800340b0000000000010243100207f9000400038000</vt:lpwstr>
  </property>
</Properties>
</file>